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Abel" panose="02000506030000020004" pitchFamily="2" charset="0"/>
      <p:regular r:id="rId16"/>
    </p:embeddedFont>
    <p:embeddedFont>
      <p:font typeface="Anaheim" panose="020B0604020202020204" charset="0"/>
      <p:regular r:id="rId17"/>
      <p:bold r:id="rId18"/>
    </p:embeddedFont>
    <p:embeddedFont>
      <p:font typeface="Anton" pitchFamily="2" charset="0"/>
      <p:regular r:id="rId19"/>
    </p:embeddedFont>
    <p:embeddedFont>
      <p:font typeface="EB Garamond" panose="00000500000000000000" pitchFamily="2" charset="0"/>
      <p:regular r:id="rId20"/>
      <p:bold r:id="rId21"/>
      <p:italic r:id="rId22"/>
      <p:boldItalic r:id="rId23"/>
    </p:embeddedFont>
    <p:embeddedFont>
      <p:font typeface="Exo Light" panose="020B0604020202020204" charset="0"/>
      <p:regular r:id="rId24"/>
      <p:bold r:id="rId25"/>
      <p:italic r:id="rId26"/>
      <p:boldItalic r:id="rId27"/>
    </p:embeddedFont>
    <p:embeddedFont>
      <p:font typeface="Josefin Slab" pitchFamily="2" charset="0"/>
      <p:regular r:id="rId28"/>
      <p:bold r:id="rId29"/>
      <p:italic r:id="rId30"/>
      <p:boldItalic r:id="rId31"/>
    </p:embeddedFont>
    <p:embeddedFont>
      <p:font typeface="Josefin Slab SemiBold" pitchFamily="2" charset="0"/>
      <p:bold r:id="rId32"/>
      <p:boldItalic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Spectral" panose="020B0604020202020204" charset="0"/>
      <p:regular r:id="rId38"/>
      <p:bold r:id="rId39"/>
      <p:italic r:id="rId40"/>
      <p:boldItalic r:id="rId41"/>
    </p:embeddedFont>
    <p:embeddedFont>
      <p:font typeface="Unica One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font" Target="fonts/font24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font" Target="fonts/font2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font" Target="fonts/font2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font" Target="fonts/font23.fntdata"/><Relationship Id="rId46" Type="http://schemas.openxmlformats.org/officeDocument/2006/relationships/tableStyles" Target="tableStyles.xml"/><Relationship Id="rId20" Type="http://schemas.openxmlformats.org/officeDocument/2006/relationships/font" Target="fonts/font5.fntdata"/><Relationship Id="rId41" Type="http://schemas.openxmlformats.org/officeDocument/2006/relationships/font" Target="fonts/font26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88ac4c12f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488ac4c12f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4917ec1f08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4917ec1f08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488ac4c12f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488ac4c12f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083763cf6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083763cf6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488ac4c12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488ac4c12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488ac4c12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488ac4c12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488ac4c12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488ac4c12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917ec1f08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917ec1f08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917ec1f08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917ec1f08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917ec1f08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917ec1f08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917ec1f08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917ec1f08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833000" y="2566175"/>
            <a:ext cx="3500700" cy="144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sz="48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3000" y="3843250"/>
            <a:ext cx="33267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 sz="1100">
                <a:solidFill>
                  <a:srgbClr val="F3F3F3"/>
                </a:solidFill>
                <a:latin typeface="Exo Light"/>
                <a:ea typeface="Exo Light"/>
                <a:cs typeface="Exo Light"/>
                <a:sym typeface="Ex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1">
  <p:cSld name="CUSTOM_6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CUSTOM_6_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S">
  <p:cSld name="CUSTOM_6_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5556825" y="14774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2" hasCustomPrompt="1"/>
          </p:nvPr>
        </p:nvSpPr>
        <p:spPr>
          <a:xfrm>
            <a:off x="5556825" y="8966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3"/>
          </p:nvPr>
        </p:nvSpPr>
        <p:spPr>
          <a:xfrm>
            <a:off x="5556825" y="26420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4" hasCustomPrompt="1"/>
          </p:nvPr>
        </p:nvSpPr>
        <p:spPr>
          <a:xfrm>
            <a:off x="5556825" y="20612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5556825" y="3806650"/>
            <a:ext cx="2484300" cy="4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5556825" y="3225823"/>
            <a:ext cx="2354700" cy="73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ctrTitle" idx="2"/>
          </p:nvPr>
        </p:nvSpPr>
        <p:spPr>
          <a:xfrm>
            <a:off x="1679800" y="1343792"/>
            <a:ext cx="2619300" cy="7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1"/>
          </p:nvPr>
        </p:nvSpPr>
        <p:spPr>
          <a:xfrm>
            <a:off x="1862275" y="2503988"/>
            <a:ext cx="2254200" cy="13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3"/>
          </p:nvPr>
        </p:nvSpPr>
        <p:spPr>
          <a:xfrm>
            <a:off x="4844925" y="1337506"/>
            <a:ext cx="2619300" cy="7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4"/>
          </p:nvPr>
        </p:nvSpPr>
        <p:spPr>
          <a:xfrm>
            <a:off x="5027445" y="2497004"/>
            <a:ext cx="2254200" cy="13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7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ctrTitle" idx="2"/>
          </p:nvPr>
        </p:nvSpPr>
        <p:spPr>
          <a:xfrm>
            <a:off x="1679800" y="1343792"/>
            <a:ext cx="2619300" cy="79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1"/>
          </p:nvPr>
        </p:nvSpPr>
        <p:spPr>
          <a:xfrm>
            <a:off x="1862275" y="2503988"/>
            <a:ext cx="2254200" cy="13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1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447325" y="3695475"/>
            <a:ext cx="4214400" cy="1027800"/>
          </a:xfrm>
          <a:prstGeom prst="rect">
            <a:avLst/>
          </a:prstGeom>
          <a:solidFill>
            <a:srgbClr val="06294A">
              <a:alpha val="59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ctrTitle"/>
          </p:nvPr>
        </p:nvSpPr>
        <p:spPr>
          <a:xfrm flipH="1">
            <a:off x="847680" y="1445325"/>
            <a:ext cx="2613000" cy="87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 flipH="1">
            <a:off x="847675" y="2220275"/>
            <a:ext cx="3413700" cy="11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"/>
              <a:buNone/>
              <a:defRPr sz="1400">
                <a:solidFill>
                  <a:srgbClr val="F3F3F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847675" y="3863750"/>
            <a:ext cx="3413700" cy="8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lang="en" sz="900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900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. </a:t>
            </a:r>
            <a:endParaRPr sz="900">
              <a:solidFill>
                <a:srgbClr val="F3F3F3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rgbClr val="F3F3F3"/>
                </a:solidFill>
                <a:latin typeface="Anaheim"/>
                <a:ea typeface="Anaheim"/>
                <a:cs typeface="Anaheim"/>
                <a:sym typeface="Anaheim"/>
              </a:rPr>
              <a:t>Please keep this slide for attribution.</a:t>
            </a:r>
            <a:endParaRPr sz="900" b="1">
              <a:solidFill>
                <a:srgbClr val="F3F3F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 1">
  <p:cSld name="CUSTOM_1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1728275" y="1073550"/>
            <a:ext cx="6303300" cy="29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Abel"/>
              <a:buChar char="■"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_1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" type="blank">
  <p:cSld name="BLANK">
    <p:bg>
      <p:bgPr>
        <a:solidFill>
          <a:srgbClr val="FDF3E5">
            <a:alpha val="29620"/>
          </a:srgbClr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">
  <p:cSld name="CUSTOM_7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 flipH="1">
            <a:off x="1163300" y="741075"/>
            <a:ext cx="5053200" cy="28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Font typeface="Josefin Slab SemiBold"/>
              <a:buAutoNum type="arabicPeriod"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rabi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rabi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alpha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Josefin Slab SemiBold"/>
              <a:buAutoNum type="romanLcPeriod"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4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ctrTitle"/>
          </p:nvPr>
        </p:nvSpPr>
        <p:spPr>
          <a:xfrm>
            <a:off x="37752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ctrTitle" idx="2"/>
          </p:nvPr>
        </p:nvSpPr>
        <p:spPr>
          <a:xfrm>
            <a:off x="37752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 idx="3"/>
          </p:nvPr>
        </p:nvSpPr>
        <p:spPr>
          <a:xfrm>
            <a:off x="6045900" y="168297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ctrTitle" idx="4"/>
          </p:nvPr>
        </p:nvSpPr>
        <p:spPr>
          <a:xfrm>
            <a:off x="6045900" y="3219525"/>
            <a:ext cx="2324100" cy="3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2400" b="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200" b="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ubTitle" idx="1"/>
          </p:nvPr>
        </p:nvSpPr>
        <p:spPr>
          <a:xfrm>
            <a:off x="37752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5"/>
          </p:nvPr>
        </p:nvSpPr>
        <p:spPr>
          <a:xfrm>
            <a:off x="37752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6"/>
          </p:nvPr>
        </p:nvSpPr>
        <p:spPr>
          <a:xfrm>
            <a:off x="6045900" y="1862553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 sz="1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7"/>
          </p:nvPr>
        </p:nvSpPr>
        <p:spPr>
          <a:xfrm>
            <a:off x="6045900" y="3396868"/>
            <a:ext cx="1899900" cy="5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 idx="8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TEXT 1">
  <p:cSld name="CUSTOM_1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ctrTitle"/>
          </p:nvPr>
        </p:nvSpPr>
        <p:spPr>
          <a:xfrm>
            <a:off x="2237395" y="2118925"/>
            <a:ext cx="46692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24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sz="24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2562675" y="2663160"/>
            <a:ext cx="4018200" cy="13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ctrTitle"/>
          </p:nvPr>
        </p:nvSpPr>
        <p:spPr>
          <a:xfrm flipH="1">
            <a:off x="2732325" y="3046075"/>
            <a:ext cx="2364300" cy="70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None/>
              <a:defRPr sz="16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subTitle" idx="1"/>
          </p:nvPr>
        </p:nvSpPr>
        <p:spPr>
          <a:xfrm flipH="1">
            <a:off x="2732275" y="1906500"/>
            <a:ext cx="4036500" cy="131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None/>
              <a:defRPr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CUSTOM_16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>
            <a:spLocks noGrp="1"/>
          </p:cNvSpPr>
          <p:nvPr>
            <p:ph type="ctrTitle"/>
          </p:nvPr>
        </p:nvSpPr>
        <p:spPr>
          <a:xfrm>
            <a:off x="5909550" y="1715300"/>
            <a:ext cx="1815300" cy="110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ubTitle" idx="1"/>
          </p:nvPr>
        </p:nvSpPr>
        <p:spPr>
          <a:xfrm>
            <a:off x="5909550" y="2819625"/>
            <a:ext cx="2312400" cy="11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Unica One"/>
              <a:buNone/>
              <a:defRPr sz="3000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6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ctrTitle"/>
          </p:nvPr>
        </p:nvSpPr>
        <p:spPr>
          <a:xfrm>
            <a:off x="673531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856025" y="340735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ctrTitle" idx="2"/>
          </p:nvPr>
        </p:nvSpPr>
        <p:spPr>
          <a:xfrm>
            <a:off x="3262356" y="3094768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ubTitle" idx="3"/>
          </p:nvPr>
        </p:nvSpPr>
        <p:spPr>
          <a:xfrm>
            <a:off x="3444838" y="3407350"/>
            <a:ext cx="2254200" cy="56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ctrTitle" idx="4"/>
          </p:nvPr>
        </p:nvSpPr>
        <p:spPr>
          <a:xfrm>
            <a:off x="5851306" y="3091717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ubTitle" idx="5"/>
          </p:nvPr>
        </p:nvSpPr>
        <p:spPr>
          <a:xfrm>
            <a:off x="6033825" y="3404300"/>
            <a:ext cx="22542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ctrTitle" idx="6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16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ctrTitle"/>
          </p:nvPr>
        </p:nvSpPr>
        <p:spPr>
          <a:xfrm rot="-5400000">
            <a:off x="-1012550" y="2331150"/>
            <a:ext cx="30834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sz="18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sz="1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ctrTitle" idx="2"/>
          </p:nvPr>
        </p:nvSpPr>
        <p:spPr>
          <a:xfrm>
            <a:off x="1634900" y="1067978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1634850" y="1571850"/>
            <a:ext cx="26193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ctrTitle" idx="3"/>
          </p:nvPr>
        </p:nvSpPr>
        <p:spPr>
          <a:xfrm>
            <a:off x="1634900" y="2811753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4"/>
          </p:nvPr>
        </p:nvSpPr>
        <p:spPr>
          <a:xfrm>
            <a:off x="1634850" y="3315725"/>
            <a:ext cx="2619300" cy="97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ctrTitle" idx="5"/>
          </p:nvPr>
        </p:nvSpPr>
        <p:spPr>
          <a:xfrm>
            <a:off x="5042800" y="1067978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6"/>
          </p:nvPr>
        </p:nvSpPr>
        <p:spPr>
          <a:xfrm>
            <a:off x="5042750" y="1571850"/>
            <a:ext cx="2619300" cy="97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ctrTitle" idx="7"/>
          </p:nvPr>
        </p:nvSpPr>
        <p:spPr>
          <a:xfrm>
            <a:off x="5042800" y="2811753"/>
            <a:ext cx="2619300" cy="576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sz="1600" b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sz="1600" b="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8"/>
          </p:nvPr>
        </p:nvSpPr>
        <p:spPr>
          <a:xfrm>
            <a:off x="5042750" y="3315725"/>
            <a:ext cx="2619300" cy="97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R="720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1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000"/>
              <a:buFont typeface="Abel"/>
              <a:buNone/>
              <a:defRPr sz="10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6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>
            <a:spLocks noGrp="1"/>
          </p:cNvSpPr>
          <p:nvPr>
            <p:ph type="ctrTitle"/>
          </p:nvPr>
        </p:nvSpPr>
        <p:spPr>
          <a:xfrm>
            <a:off x="4650725" y="1658275"/>
            <a:ext cx="3564900" cy="182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sz="6000" b="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sz="4800" b="0">
                <a:solidFill>
                  <a:srgbClr val="338987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Unica One"/>
              <a:buNone/>
              <a:defRPr sz="2800" b="1">
                <a:solidFill>
                  <a:srgbClr val="F3F3F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Josefin Sans"/>
              <a:buNone/>
              <a:defRPr sz="2800" b="1">
                <a:solidFill>
                  <a:srgbClr val="F3F3F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●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Abel"/>
              <a:buChar char="○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Abel"/>
              <a:buChar char="■"/>
              <a:defRPr sz="1200">
                <a:solidFill>
                  <a:srgbClr val="F3F3F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g"/><Relationship Id="rId3" Type="http://schemas.openxmlformats.org/officeDocument/2006/relationships/image" Target="../media/image8.jpg"/><Relationship Id="rId7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.kegg.jp/get/path:hsa0098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rest.kegg.jp/get/hsa:672" TargetMode="External"/><Relationship Id="rId4" Type="http://schemas.openxmlformats.org/officeDocument/2006/relationships/hyperlink" Target="https://rest.kegg.jp/link/pathway/hsa:7157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1497250" y="2525300"/>
            <a:ext cx="1710000" cy="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EB Garamond"/>
                <a:ea typeface="EB Garamond"/>
                <a:cs typeface="EB Garamond"/>
                <a:sym typeface="EB Garamond"/>
              </a:rPr>
              <a:t>Powered by </a:t>
            </a:r>
            <a:r>
              <a:rPr lang="en" sz="1400" b="1">
                <a:solidFill>
                  <a:srgbClr val="073763"/>
                </a:solidFill>
                <a:latin typeface="Spectral"/>
                <a:ea typeface="Spectral"/>
                <a:cs typeface="Spectral"/>
                <a:sym typeface="Spectral"/>
              </a:rPr>
              <a:t>Candy</a:t>
            </a:r>
            <a:endParaRPr sz="1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/>
          </p:nvPr>
        </p:nvSpPr>
        <p:spPr>
          <a:xfrm>
            <a:off x="635125" y="1155800"/>
            <a:ext cx="4194600" cy="1447500"/>
          </a:xfrm>
          <a:prstGeom prst="rect">
            <a:avLst/>
          </a:prstGeom>
          <a:effectLst>
            <a:outerShdw blurRad="57150" dist="57150" dir="17040000" algn="bl" rotWithShape="0">
              <a:srgbClr val="F3F3F3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GeneChain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20"/>
          <p:cNvSpPr txBox="1"/>
          <p:nvPr/>
        </p:nvSpPr>
        <p:spPr>
          <a:xfrm>
            <a:off x="544175" y="2804075"/>
            <a:ext cx="2262000" cy="18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073763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2" name="Google Shape;92;p20"/>
          <p:cNvSpPr/>
          <p:nvPr/>
        </p:nvSpPr>
        <p:spPr>
          <a:xfrm>
            <a:off x="1497250" y="3060525"/>
            <a:ext cx="1486500" cy="1458600"/>
          </a:xfrm>
          <a:prstGeom prst="ellipse">
            <a:avLst/>
          </a:prstGeom>
          <a:solidFill>
            <a:srgbClr val="F3F3F3">
              <a:alpha val="491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93" name="Google Shape;93;p20" title="2f5e69ab-a9b9-41e7-841a-c44faeac1eea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7450" y="3146775"/>
            <a:ext cx="1346100" cy="12861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/>
          <p:nvPr/>
        </p:nvSpPr>
        <p:spPr>
          <a:xfrm>
            <a:off x="1843500" y="1896425"/>
            <a:ext cx="5457000" cy="2514000"/>
          </a:xfrm>
          <a:prstGeom prst="rect">
            <a:avLst/>
          </a:prstGeom>
          <a:solidFill>
            <a:srgbClr val="F3F3F3">
              <a:alpha val="1786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6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Times New Roman"/>
              <a:buChar char="➔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Parteneriate cu facultăți de medicină în scopuri educaționale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Times New Roman"/>
              <a:buChar char="➔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Parteneriate planificate cu instituții medicale private sau publice pentru cercetare medicală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200"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30"/>
          <p:cNvSpPr txBox="1"/>
          <p:nvPr/>
        </p:nvSpPr>
        <p:spPr>
          <a:xfrm>
            <a:off x="2187900" y="946275"/>
            <a:ext cx="4654200" cy="10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Targeted market</a:t>
            </a:r>
            <a:endParaRPr sz="30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/>
          <p:nvPr/>
        </p:nvSpPr>
        <p:spPr>
          <a:xfrm>
            <a:off x="725200" y="303075"/>
            <a:ext cx="7403400" cy="4665000"/>
          </a:xfrm>
          <a:prstGeom prst="rect">
            <a:avLst/>
          </a:prstGeom>
          <a:solidFill>
            <a:srgbClr val="3E96AE">
              <a:alpha val="389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64" name="Google Shape;164;p31" title="WhatsApp Image 2025-04-06 at 14.43.43_e7d81c70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5900" y="414400"/>
            <a:ext cx="7104676" cy="443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>
            <a:spLocks noGrp="1"/>
          </p:cNvSpPr>
          <p:nvPr>
            <p:ph type="ctrTitle"/>
          </p:nvPr>
        </p:nvSpPr>
        <p:spPr>
          <a:xfrm>
            <a:off x="1864200" y="678550"/>
            <a:ext cx="5415600" cy="60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Business plan</a:t>
            </a:r>
            <a:endParaRPr sz="29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32"/>
          <p:cNvSpPr txBox="1">
            <a:spLocks noGrp="1"/>
          </p:cNvSpPr>
          <p:nvPr>
            <p:ph type="subTitle" idx="1"/>
          </p:nvPr>
        </p:nvSpPr>
        <p:spPr>
          <a:xfrm>
            <a:off x="1656450" y="1750125"/>
            <a:ext cx="5831100" cy="2082300"/>
          </a:xfrm>
          <a:prstGeom prst="rect">
            <a:avLst/>
          </a:prstGeom>
          <a:solidFill>
            <a:srgbClr val="F3F3F3">
              <a:alpha val="1786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În viitor, plănuim să introducem un model de abonament, oferind clienților acces la informații detaliate despre tratamente, pentru o taxă modestă de 0,99$ pentru studenți din cadrul facultăților și un preț pentru clinici, calculat în funcție de numărul de accesări.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>
            <a:spLocks noGrp="1"/>
          </p:cNvSpPr>
          <p:nvPr>
            <p:ph type="ctrTitle"/>
          </p:nvPr>
        </p:nvSpPr>
        <p:spPr>
          <a:xfrm>
            <a:off x="1678850" y="356875"/>
            <a:ext cx="6170100" cy="1253100"/>
          </a:xfrm>
          <a:prstGeom prst="rect">
            <a:avLst/>
          </a:prstGeom>
          <a:solidFill>
            <a:srgbClr val="F3F3F3">
              <a:alpha val="17860"/>
            </a:srgbClr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6" name="Google Shape;176;p33" title="2f5e69ab-a9b9-41e7-841a-c44faeac1eea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8425" y="236450"/>
            <a:ext cx="1795800" cy="1715700"/>
          </a:xfrm>
          <a:prstGeom prst="ellipse">
            <a:avLst/>
          </a:prstGeom>
          <a:noFill/>
          <a:ln>
            <a:noFill/>
          </a:ln>
          <a:effectLst>
            <a:outerShdw blurRad="57150" dist="276225" dir="12660000" algn="bl" rotWithShape="0">
              <a:srgbClr val="F3F3F3">
                <a:alpha val="64999"/>
              </a:srgbClr>
            </a:outerShdw>
          </a:effectLst>
        </p:spPr>
      </p:pic>
      <p:sp>
        <p:nvSpPr>
          <p:cNvPr id="177" name="Google Shape;177;p33"/>
          <p:cNvSpPr/>
          <p:nvPr/>
        </p:nvSpPr>
        <p:spPr>
          <a:xfrm>
            <a:off x="3846250" y="2145263"/>
            <a:ext cx="1321500" cy="16305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78" name="Google Shape;178;p33" title="11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9787" y="2233900"/>
            <a:ext cx="1114425" cy="1453232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3"/>
          <p:cNvSpPr/>
          <p:nvPr/>
        </p:nvSpPr>
        <p:spPr>
          <a:xfrm>
            <a:off x="2213688" y="2145275"/>
            <a:ext cx="1321500" cy="16305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80" name="Google Shape;180;p33" title="44.jpg"/>
          <p:cNvPicPr preferRelativeResize="0"/>
          <p:nvPr/>
        </p:nvPicPr>
        <p:blipFill rotWithShape="1">
          <a:blip r:embed="rId6">
            <a:alphaModFix/>
          </a:blip>
          <a:srcRect l="17579" t="8121" r="13964" b="22347"/>
          <a:stretch/>
        </p:blipFill>
        <p:spPr>
          <a:xfrm>
            <a:off x="2317225" y="2203275"/>
            <a:ext cx="1114425" cy="151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3"/>
          <p:cNvSpPr/>
          <p:nvPr/>
        </p:nvSpPr>
        <p:spPr>
          <a:xfrm>
            <a:off x="5440350" y="2149088"/>
            <a:ext cx="1321500" cy="16305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82" name="Google Shape;182;p33" title="33.jpg"/>
          <p:cNvPicPr preferRelativeResize="0"/>
          <p:nvPr/>
        </p:nvPicPr>
        <p:blipFill rotWithShape="1">
          <a:blip r:embed="rId7">
            <a:alphaModFix/>
          </a:blip>
          <a:srcRect l="7428" r="4138" b="31342"/>
          <a:stretch/>
        </p:blipFill>
        <p:spPr>
          <a:xfrm>
            <a:off x="5543875" y="2241513"/>
            <a:ext cx="1114425" cy="145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3"/>
          <p:cNvSpPr/>
          <p:nvPr/>
        </p:nvSpPr>
        <p:spPr>
          <a:xfrm>
            <a:off x="546275" y="2145263"/>
            <a:ext cx="1321500" cy="16305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84" name="Google Shape;184;p33" title="WhatsApp Image 2025-04-06 at 13.44.11_3411056e.jpg"/>
          <p:cNvPicPr preferRelativeResize="0"/>
          <p:nvPr/>
        </p:nvPicPr>
        <p:blipFill rotWithShape="1">
          <a:blip r:embed="rId8">
            <a:alphaModFix/>
          </a:blip>
          <a:srcRect l="20577" t="23545" r="17330" b="37479"/>
          <a:stretch/>
        </p:blipFill>
        <p:spPr>
          <a:xfrm>
            <a:off x="649813" y="2207088"/>
            <a:ext cx="1114425" cy="1514476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/>
          <p:nvPr/>
        </p:nvSpPr>
        <p:spPr>
          <a:xfrm>
            <a:off x="7034450" y="2145250"/>
            <a:ext cx="1321500" cy="1630500"/>
          </a:xfrm>
          <a:prstGeom prst="rect">
            <a:avLst/>
          </a:prstGeom>
          <a:solidFill>
            <a:srgbClr val="07376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bel"/>
              <a:ea typeface="Abel"/>
              <a:cs typeface="Abel"/>
              <a:sym typeface="Abel"/>
            </a:endParaRPr>
          </a:p>
        </p:txBody>
      </p:sp>
      <p:pic>
        <p:nvPicPr>
          <p:cNvPr id="186" name="Google Shape;186;p33" title="22.jpg"/>
          <p:cNvPicPr preferRelativeResize="0"/>
          <p:nvPr/>
        </p:nvPicPr>
        <p:blipFill rotWithShape="1">
          <a:blip r:embed="rId9">
            <a:alphaModFix/>
          </a:blip>
          <a:srcRect b="-5318"/>
          <a:stretch/>
        </p:blipFill>
        <p:spPr>
          <a:xfrm>
            <a:off x="7108725" y="2210875"/>
            <a:ext cx="1172951" cy="151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3"/>
          <p:cNvSpPr txBox="1"/>
          <p:nvPr/>
        </p:nvSpPr>
        <p:spPr>
          <a:xfrm>
            <a:off x="2196063" y="3968900"/>
            <a:ext cx="1321500" cy="369300"/>
          </a:xfrm>
          <a:prstGeom prst="rect">
            <a:avLst/>
          </a:prstGeom>
          <a:solidFill>
            <a:srgbClr val="F3F3F3">
              <a:alpha val="491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 Creţu Beatrice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3846250" y="3968900"/>
            <a:ext cx="1321500" cy="369300"/>
          </a:xfrm>
          <a:prstGeom prst="rect">
            <a:avLst/>
          </a:prstGeom>
          <a:solidFill>
            <a:srgbClr val="F3F3F3">
              <a:alpha val="491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Luşca Vlad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89" name="Google Shape;189;p33"/>
          <p:cNvSpPr txBox="1"/>
          <p:nvPr/>
        </p:nvSpPr>
        <p:spPr>
          <a:xfrm>
            <a:off x="5440350" y="4038675"/>
            <a:ext cx="1265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3F3F3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90" name="Google Shape;190;p33"/>
          <p:cNvSpPr txBox="1"/>
          <p:nvPr/>
        </p:nvSpPr>
        <p:spPr>
          <a:xfrm>
            <a:off x="5478800" y="3968900"/>
            <a:ext cx="1321500" cy="369300"/>
          </a:xfrm>
          <a:prstGeom prst="rect">
            <a:avLst/>
          </a:prstGeom>
          <a:solidFill>
            <a:srgbClr val="F3F3F3">
              <a:alpha val="491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Coţa Sara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91" name="Google Shape;191;p33"/>
          <p:cNvSpPr txBox="1"/>
          <p:nvPr/>
        </p:nvSpPr>
        <p:spPr>
          <a:xfrm>
            <a:off x="545900" y="3968900"/>
            <a:ext cx="1321500" cy="369300"/>
          </a:xfrm>
          <a:prstGeom prst="rect">
            <a:avLst/>
          </a:prstGeom>
          <a:solidFill>
            <a:srgbClr val="F3F3F3">
              <a:alpha val="491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Botoş Mădălina</a:t>
            </a:r>
            <a:endParaRPr sz="1200" b="1">
              <a:solidFill>
                <a:schemeClr val="dk1"/>
              </a:solidFill>
            </a:endParaRPr>
          </a:p>
        </p:txBody>
      </p:sp>
      <p:sp>
        <p:nvSpPr>
          <p:cNvPr id="192" name="Google Shape;192;p33"/>
          <p:cNvSpPr txBox="1"/>
          <p:nvPr/>
        </p:nvSpPr>
        <p:spPr>
          <a:xfrm>
            <a:off x="7111350" y="3968900"/>
            <a:ext cx="1321500" cy="369300"/>
          </a:xfrm>
          <a:prstGeom prst="rect">
            <a:avLst/>
          </a:prstGeom>
          <a:solidFill>
            <a:srgbClr val="F3F3F3">
              <a:alpha val="4911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</a:rPr>
              <a:t>Avram Oana</a:t>
            </a:r>
            <a:endParaRPr sz="12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/>
        </p:nvSpPr>
        <p:spPr>
          <a:xfrm>
            <a:off x="3827149" y="1667249"/>
            <a:ext cx="4637175" cy="2062073"/>
          </a:xfrm>
          <a:prstGeom prst="rect">
            <a:avLst/>
          </a:prstGeom>
          <a:solidFill>
            <a:srgbClr val="06294A">
              <a:alpha val="3333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Studiul GBD evaluează efectul a 369 de boli în 204 țări și teritorii.</a:t>
            </a:r>
            <a:endParaRPr sz="1600" b="1" dirty="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Mai mult de 50% dintre pacienți se confruntă cu opțiuni de tratament limitate sau inaccesibile pentru bolile genetice.</a:t>
            </a:r>
            <a:endParaRPr sz="1600" b="1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21"/>
          <p:cNvSpPr txBox="1"/>
          <p:nvPr/>
        </p:nvSpPr>
        <p:spPr>
          <a:xfrm>
            <a:off x="3190325" y="552775"/>
            <a:ext cx="5274000" cy="831300"/>
          </a:xfrm>
          <a:prstGeom prst="rect">
            <a:avLst/>
          </a:prstGeom>
          <a:noFill/>
          <a:ln>
            <a:noFill/>
          </a:ln>
          <a:effectLst>
            <a:outerShdw blurRad="171450" dist="38100" algn="bl" rotWithShape="0">
              <a:srgbClr val="F3F3F3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Assessing Global Health: The Scope of Disease and Injury</a:t>
            </a:r>
            <a:endParaRPr sz="1900"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2" title="2f5e69ab-a9b9-41e7-841a-c44faeac1eea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5050" y="4372950"/>
            <a:ext cx="663900" cy="63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5" name="Google Shape;105;p22"/>
          <p:cNvSpPr txBox="1">
            <a:spLocks noGrp="1"/>
          </p:cNvSpPr>
          <p:nvPr>
            <p:ph type="ctrTitle" idx="4294967295"/>
          </p:nvPr>
        </p:nvSpPr>
        <p:spPr>
          <a:xfrm>
            <a:off x="880725" y="1625700"/>
            <a:ext cx="4971900" cy="2054100"/>
          </a:xfrm>
          <a:prstGeom prst="rect">
            <a:avLst/>
          </a:prstGeom>
          <a:solidFill>
            <a:srgbClr val="F3F3F3">
              <a:alpha val="2411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Aplicaţia </a:t>
            </a:r>
            <a:r>
              <a:rPr lang="en" sz="1500" i="1">
                <a:latin typeface="Times New Roman"/>
                <a:ea typeface="Times New Roman"/>
                <a:cs typeface="Times New Roman"/>
                <a:sym typeface="Times New Roman"/>
              </a:rPr>
              <a:t>GeneChain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abordează ambele probleme oferind cercetătorilor o tehnologie ușor de utilizat pentru a găsi rapid noi utilizări pentru medicamentele aprobate, economisind timp și bani în timp ce face descoperiri care altfel ar putea fi ratate.</a:t>
            </a:r>
            <a:endParaRPr sz="5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/>
        </p:nvSpPr>
        <p:spPr>
          <a:xfrm>
            <a:off x="1060525" y="2063850"/>
            <a:ext cx="7280400" cy="1015800"/>
          </a:xfrm>
          <a:prstGeom prst="rect">
            <a:avLst/>
          </a:prstGeom>
          <a:solidFill>
            <a:srgbClr val="F3F3F3">
              <a:alpha val="1786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Toate informațiile furnizate sunt validate științific și provin din baza de date KEGG — o sursă de încredere, dezvoltată și perfecționată de cercetători de-a lungul anilor.</a:t>
            </a:r>
            <a:endParaRPr sz="1800" b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2796750" y="783175"/>
            <a:ext cx="35505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Backed</a:t>
            </a:r>
            <a:r>
              <a:rPr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by Science</a:t>
            </a:r>
            <a:endParaRPr sz="15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3"/>
          <p:cNvSpPr txBox="1"/>
          <p:nvPr/>
        </p:nvSpPr>
        <p:spPr>
          <a:xfrm>
            <a:off x="528850" y="4457925"/>
            <a:ext cx="5633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</a:t>
            </a:r>
            <a:r>
              <a:rPr lang="en" sz="8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https://rest.kegg.jp/get/path:hsa00982</a:t>
            </a:r>
            <a:endParaRPr sz="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https://rest.kegg.jp/link/pathway/hsa:7157</a:t>
            </a:r>
            <a:endParaRPr sz="8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https://rest.kegg.jp/get/hsa:672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>
            <a:spLocks noGrp="1"/>
          </p:cNvSpPr>
          <p:nvPr>
            <p:ph type="subTitle" idx="1"/>
          </p:nvPr>
        </p:nvSpPr>
        <p:spPr>
          <a:xfrm>
            <a:off x="1559700" y="2571750"/>
            <a:ext cx="6024600" cy="1024200"/>
          </a:xfrm>
          <a:prstGeom prst="rect">
            <a:avLst/>
          </a:prstGeom>
          <a:solidFill>
            <a:srgbClr val="F3F3F3">
              <a:alpha val="17860"/>
            </a:srgbClr>
          </a:solidFill>
          <a:effectLst>
            <a:outerShdw blurRad="57150" dist="19050" dir="5400000" algn="bl" rotWithShape="0">
              <a:srgbClr val="F3F3F3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imes New Roman"/>
                <a:ea typeface="Times New Roman"/>
                <a:cs typeface="Times New Roman"/>
                <a:sym typeface="Times New Roman"/>
              </a:rPr>
              <a:t>Aplicația noastră include o funcție de memorie cache, care permite o recuperare mai rapidă a datelor prin stocarea informațiilor accesate frecvent pentru un acces mai eficient.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24"/>
          <p:cNvSpPr txBox="1">
            <a:spLocks noGrp="1"/>
          </p:cNvSpPr>
          <p:nvPr>
            <p:ph type="ctrTitle"/>
          </p:nvPr>
        </p:nvSpPr>
        <p:spPr>
          <a:xfrm>
            <a:off x="1448150" y="1230975"/>
            <a:ext cx="6024600" cy="68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Faster Data Access</a:t>
            </a:r>
            <a:endParaRPr sz="29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p24" title="2f5e69ab-a9b9-41e7-841a-c44faeac1eea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5050" y="4372950"/>
            <a:ext cx="663900" cy="634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875" y="1504500"/>
            <a:ext cx="6086900" cy="3149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6"/>
          <p:cNvSpPr txBox="1"/>
          <p:nvPr/>
        </p:nvSpPr>
        <p:spPr>
          <a:xfrm>
            <a:off x="932374" y="685236"/>
            <a:ext cx="7215449" cy="621678"/>
          </a:xfrm>
          <a:prstGeom prst="rect">
            <a:avLst/>
          </a:prstGeom>
          <a:solidFill>
            <a:srgbClr val="3E96AE">
              <a:alpha val="38990"/>
            </a:srgbClr>
          </a:solidFill>
          <a:ln>
            <a:noFill/>
          </a:ln>
          <a:effectLst>
            <a:outerShdw dist="9525" dir="1800000" algn="bl" rotWithShape="0">
              <a:srgbClr val="F3F3F3">
                <a:alpha val="33000"/>
              </a:srgbClr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marR="0" lvl="0" indent="-3302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Times New Roman"/>
              <a:buChar char="➔"/>
            </a:pPr>
            <a:r>
              <a:rPr lang="en" sz="1600" b="1" dirty="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Începeți prin a introduce numele oricărei gene în interfața noastră intuitivă</a:t>
            </a:r>
            <a:endParaRPr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/>
        </p:nvSpPr>
        <p:spPr>
          <a:xfrm>
            <a:off x="2122975" y="624050"/>
            <a:ext cx="4508400" cy="431100"/>
          </a:xfrm>
          <a:prstGeom prst="rect">
            <a:avLst/>
          </a:prstGeom>
          <a:solidFill>
            <a:srgbClr val="3E96AE">
              <a:alpha val="38990"/>
            </a:srgbClr>
          </a:solidFill>
          <a:ln>
            <a:noFill/>
          </a:ln>
          <a:effectLst>
            <a:outerShdw algn="bl" rotWithShape="0">
              <a:srgbClr val="F3F3F3"/>
            </a:outerShdw>
          </a:effectLst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Times New Roman"/>
              <a:buChar char="➔"/>
            </a:pPr>
            <a:r>
              <a:rPr lang="en" sz="1600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Obțineți un rezumat ușor de înțeles al genei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0" name="Google Shape;140;p27"/>
          <p:cNvPicPr preferRelativeResize="0"/>
          <p:nvPr/>
        </p:nvPicPr>
        <p:blipFill rotWithShape="1">
          <a:blip r:embed="rId3">
            <a:alphaModFix/>
          </a:blip>
          <a:srcRect l="3431" r="4069"/>
          <a:stretch/>
        </p:blipFill>
        <p:spPr>
          <a:xfrm>
            <a:off x="2370425" y="1196725"/>
            <a:ext cx="4048100" cy="378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/>
          <p:nvPr/>
        </p:nvSpPr>
        <p:spPr>
          <a:xfrm>
            <a:off x="1444650" y="652575"/>
            <a:ext cx="6254700" cy="431100"/>
          </a:xfrm>
          <a:prstGeom prst="rect">
            <a:avLst/>
          </a:prstGeom>
          <a:solidFill>
            <a:srgbClr val="3E96AE">
              <a:alpha val="38990"/>
            </a:srgbClr>
          </a:solidFill>
          <a:ln>
            <a:noFill/>
          </a:ln>
          <a:effectLst>
            <a:outerShdw blurRad="57150" dist="19050" dir="5400000" algn="bl" rotWithShape="0">
              <a:srgbClr val="F3F3F3">
                <a:alpha val="6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Times New Roman"/>
              <a:buChar char="➔"/>
            </a:pPr>
            <a:r>
              <a:rPr lang="en" sz="1600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Descoperiți tratamente potențiale bazate pe căi genetice similare</a:t>
            </a:r>
            <a:endParaRPr sz="1600"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6" name="Google Shape;146;p28"/>
          <p:cNvPicPr preferRelativeResize="0"/>
          <p:nvPr/>
        </p:nvPicPr>
        <p:blipFill rotWithShape="1">
          <a:blip r:embed="rId3">
            <a:alphaModFix/>
          </a:blip>
          <a:srcRect r="3260"/>
          <a:stretch/>
        </p:blipFill>
        <p:spPr>
          <a:xfrm>
            <a:off x="2724025" y="1246900"/>
            <a:ext cx="3575475" cy="3755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/>
        </p:nvSpPr>
        <p:spPr>
          <a:xfrm>
            <a:off x="1830925" y="407525"/>
            <a:ext cx="5247900" cy="431100"/>
          </a:xfrm>
          <a:prstGeom prst="rect">
            <a:avLst/>
          </a:prstGeom>
          <a:solidFill>
            <a:srgbClr val="3E96AE">
              <a:alpha val="38990"/>
            </a:srgbClr>
          </a:solidFill>
          <a:ln>
            <a:noFill/>
          </a:ln>
          <a:effectLst>
            <a:outerShdw blurRad="57150" dist="19050" dir="5400000" algn="bl" rotWithShape="0">
              <a:srgbClr val="F3F3F3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Times New Roman"/>
              <a:buChar char="➔"/>
            </a:pPr>
            <a:r>
              <a:rPr lang="en" sz="1600" b="1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Explorați genele asociate printr-un grafic interactiv</a:t>
            </a:r>
            <a:endParaRPr sz="1600" b="1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2" name="Google Shape;152;p29"/>
          <p:cNvPicPr preferRelativeResize="0"/>
          <p:nvPr/>
        </p:nvPicPr>
        <p:blipFill rotWithShape="1">
          <a:blip r:embed="rId3">
            <a:alphaModFix/>
          </a:blip>
          <a:srcRect r="3446"/>
          <a:stretch/>
        </p:blipFill>
        <p:spPr>
          <a:xfrm>
            <a:off x="2591675" y="1034350"/>
            <a:ext cx="3960649" cy="38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dical Thesi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</Words>
  <Application>Microsoft Office PowerPoint</Application>
  <PresentationFormat>On-screen Show (16:9)</PresentationFormat>
  <Paragraphs>32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Abel</vt:lpstr>
      <vt:lpstr>Spectral</vt:lpstr>
      <vt:lpstr>Arial</vt:lpstr>
      <vt:lpstr>Josefin Slab SemiBold</vt:lpstr>
      <vt:lpstr>Unica One</vt:lpstr>
      <vt:lpstr>Josefin Slab</vt:lpstr>
      <vt:lpstr>Times New Roman</vt:lpstr>
      <vt:lpstr>Anaheim</vt:lpstr>
      <vt:lpstr>EB Garamond</vt:lpstr>
      <vt:lpstr>Exo Light</vt:lpstr>
      <vt:lpstr>Montserrat</vt:lpstr>
      <vt:lpstr>Anton</vt:lpstr>
      <vt:lpstr>Medical Thesis by Slidesgo</vt:lpstr>
      <vt:lpstr>GeneChain</vt:lpstr>
      <vt:lpstr>PowerPoint Presentation</vt:lpstr>
      <vt:lpstr>Aplicaţia GeneChain abordează ambele probleme oferind cercetătorilor o tehnologie ușor de utilizat pentru a găsi rapid noi utilizări pentru medicamentele aprobate, economisind timp și bani în timp ce face descoperiri care altfel ar putea fi ratate.</vt:lpstr>
      <vt:lpstr>PowerPoint Presentation</vt:lpstr>
      <vt:lpstr>Faster Data Access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plan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Sara Cota</dc:creator>
  <cp:lastModifiedBy>Sara Cota</cp:lastModifiedBy>
  <cp:revision>1</cp:revision>
  <dcterms:modified xsi:type="dcterms:W3CDTF">2025-04-06T13:30:09Z</dcterms:modified>
</cp:coreProperties>
</file>